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6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5" name="Shape 1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"/>
              </a:spcBef>
              <a:buClr>
                <a:srgbClr val="000000"/>
              </a:buClr>
            </a:pPr>
            <a:r>
              <a:t>Before Start: </a:t>
            </a:r>
          </a:p>
          <a:p>
            <a:pPr>
              <a:spcBef>
                <a:spcPts val="400"/>
              </a:spcBef>
              <a:buClr>
                <a:srgbClr val="000000"/>
              </a:buClr>
            </a:pPr>
            <a:r>
              <a:t>- Handout – syllabus</a:t>
            </a:r>
          </a:p>
          <a:p>
            <a:pPr>
              <a:spcBef>
                <a:spcPts val="400"/>
              </a:spcBef>
              <a:buClr>
                <a:srgbClr val="000000"/>
              </a:buClr>
              <a:buSzPct val="100000"/>
              <a:buChar char="-"/>
            </a:pPr>
            <a:r>
              <a:t>Turn up volume for scream effect</a:t>
            </a:r>
          </a:p>
          <a:p>
            <a:pPr>
              <a:spcBef>
                <a:spcPts val="400"/>
              </a:spcBef>
              <a:buClr>
                <a:srgbClr val="000000"/>
              </a:buClr>
              <a:buSzPct val="100000"/>
              <a:buChar char="-"/>
            </a:pPr>
            <a:r>
              <a:t>Open blank arcmap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lnSpc>
                <a:spcPct val="80000"/>
              </a:lnSpc>
              <a:spcBef>
                <a:spcPts val="8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 sz="2400"/>
              <a:t>Huge boom  - anyone not seen google maps?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endParaRPr b="1"/>
          </a:p>
          <a:p>
            <a:pPr defTabSz="914400">
              <a:lnSpc>
                <a:spcPct val="80000"/>
              </a:lnSpc>
              <a:spcBef>
                <a:spcPts val="8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 sz="2400"/>
              <a:t>Mixing content that normally is not together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endParaRPr b="1"/>
          </a:p>
          <a:p>
            <a:pPr defTabSz="914400">
              <a:lnSpc>
                <a:spcPct val="80000"/>
              </a:lnSpc>
              <a:spcBef>
                <a:spcPts val="8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 sz="2400"/>
              <a:t>Most data has a location component</a:t>
            </a:r>
          </a:p>
          <a:p>
            <a:pPr defTabSz="914400">
              <a:lnSpc>
                <a:spcPct val="80000"/>
              </a:lnSpc>
              <a:spcBef>
                <a:spcPts val="4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endParaRPr b="1"/>
          </a:p>
          <a:p>
            <a:pPr defTabSz="914400">
              <a:lnSpc>
                <a:spcPct val="80000"/>
              </a:lnSpc>
              <a:spcBef>
                <a:spcPts val="800"/>
              </a:spcBef>
              <a:defRPr sz="1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1" sz="2400"/>
              <a:t>Good example of mapping that can be done by anyone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21"/>
          </p:nvPr>
        </p:nvSpPr>
        <p:spPr>
          <a:xfrm>
            <a:off x="1270000" y="6362700"/>
            <a:ext cx="10464800" cy="46106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22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812800" y="0"/>
            <a:ext cx="14622784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dy Level One…"/>
          <p:cNvSpPr txBox="1"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half" idx="21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64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4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hyperlink" Target="http://www.esri.com/software/arcgis/web-mapping/index.html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hyperlink" Target="http://www.apple.com/ios/maps/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png"/><Relationship Id="rId3" Type="http://schemas.openxmlformats.org/officeDocument/2006/relationships/hyperlink" Target="http://geoserver.org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hyperlink" Target="http://geotools.org/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Relationship Id="rId3" Type="http://schemas.openxmlformats.org/officeDocument/2006/relationships/hyperlink" Target="http://worldwind.arc.nasa.gov/java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hyperlink" Target="http://www2.monroecounty.gov/911/rss.php" TargetMode="Externa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viewer.nationalmap.gov/services/" TargetMode="External"/><Relationship Id="rId3" Type="http://schemas.openxmlformats.org/officeDocument/2006/relationships/hyperlink" Target="https://basemap.nationalmap.gov/arcgis/services/USGSTopo/MapServer/WMSServer?request=GetCapabilities&amp;service=WMS" TargetMode="External"/><Relationship Id="rId4" Type="http://schemas.openxmlformats.org/officeDocument/2006/relationships/hyperlink" Target="https://basemap.nationalmap.gov/arcgis/rest/services/USGSTopo/MapServer" TargetMode="Externa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developers.arcgis.com/javascript/3/sandbox/sandbox.html" TargetMode="External"/><Relationship Id="rId3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developers.arcgis.com/javascript/jshelp/intro_firstmap_amd.html" TargetMode="External"/><Relationship Id="rId3" Type="http://schemas.openxmlformats.org/officeDocument/2006/relationships/hyperlink" Target="https://developers.arcgis.com/javascript/jshelp/intro_agstemplate_amd.html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://googlemapsmania.blogspot.com" TargetMode="Externa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developers.google.com/maps/" TargetMode="External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Mapping Mashups…"/>
          <p:cNvSpPr txBox="1"/>
          <p:nvPr>
            <p:ph type="title"/>
          </p:nvPr>
        </p:nvSpPr>
        <p:spPr>
          <a:xfrm>
            <a:off x="762000" y="1896039"/>
            <a:ext cx="11480800" cy="5961522"/>
          </a:xfrm>
          <a:prstGeom prst="rect">
            <a:avLst/>
          </a:prstGeom>
        </p:spPr>
        <p:txBody>
          <a:bodyPr/>
          <a:lstStyle/>
          <a:p>
            <a:pPr/>
            <a:r>
              <a:t>M</a:t>
            </a:r>
            <a:r>
              <a:t>apping Mashups</a:t>
            </a:r>
          </a:p>
          <a:p>
            <a:pPr/>
          </a:p>
          <a:p>
            <a:pPr/>
            <a:r>
              <a:t>Web Mapping APIs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http://developer.android.com/guide/topics/location/index.html"/>
          <p:cNvSpPr txBox="1"/>
          <p:nvPr/>
        </p:nvSpPr>
        <p:spPr>
          <a:xfrm>
            <a:off x="-1" y="9085342"/>
            <a:ext cx="13004801" cy="46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http://developer.android.com/guide/topics/location/index.html</a:t>
            </a:r>
          </a:p>
        </p:txBody>
      </p:sp>
      <p:pic>
        <p:nvPicPr>
          <p:cNvPr id="187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3182" y="690879"/>
            <a:ext cx="12011378" cy="8179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50.png" descr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8585" y="223520"/>
            <a:ext cx="12306831" cy="844634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http://www.esri.com/software/arcgis/web-mapping/index.html"/>
          <p:cNvSpPr txBox="1"/>
          <p:nvPr/>
        </p:nvSpPr>
        <p:spPr>
          <a:xfrm>
            <a:off x="2105538" y="8553292"/>
            <a:ext cx="7739985" cy="829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http://www.esri.com/software/arcgis/web-mapping/index.html</a:t>
            </a:r>
            <a:r>
              <a:rPr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51.png" descr="image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3351" y="495140"/>
            <a:ext cx="9265921" cy="8344696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http://www.apple.com/ios/maps/"/>
          <p:cNvSpPr txBox="1"/>
          <p:nvPr/>
        </p:nvSpPr>
        <p:spPr>
          <a:xfrm>
            <a:off x="-1" y="8840243"/>
            <a:ext cx="13149299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2800" u="sng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latin typeface="Trebuchet MS"/>
                <a:ea typeface="Trebuchet MS"/>
                <a:cs typeface="Trebuchet MS"/>
                <a:sym typeface="Trebuchet M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effectLst/>
                <a:uFillTx/>
              </a:defRPr>
            </a:pPr>
            <a:r>
              <a:rPr u="sng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hlinkClick r:id="rId3" invalidUrl="" action="" tgtFrame="" tooltip="" history="1" highlightClick="0" endSnd="0"/>
              </a:rPr>
              <a:t>http://www.apple.com/ios/maps/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52.png" descr="image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0066" y="-1"/>
            <a:ext cx="7568710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pen Sour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Source</a:t>
            </a:r>
          </a:p>
        </p:txBody>
      </p:sp>
      <p:sp>
        <p:nvSpPr>
          <p:cNvPr id="198" name="Source Code Avail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 Code Available</a:t>
            </a:r>
          </a:p>
          <a:p>
            <a:pPr/>
            <a:r>
              <a:t>Community of developers add value</a:t>
            </a:r>
          </a:p>
          <a:p>
            <a:pPr/>
            <a:r>
              <a:t>Examples – GeoServer, WorldWind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53.png" descr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519" y="330281"/>
            <a:ext cx="10381478" cy="8062317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http://geoserver.org"/>
          <p:cNvSpPr txBox="1"/>
          <p:nvPr/>
        </p:nvSpPr>
        <p:spPr>
          <a:xfrm>
            <a:off x="-1" y="8341033"/>
            <a:ext cx="13004801" cy="671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http://geoserver.org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54.png" descr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0117" y="278974"/>
            <a:ext cx="9844558" cy="818248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http://geotools.org/"/>
          <p:cNvSpPr txBox="1"/>
          <p:nvPr/>
        </p:nvSpPr>
        <p:spPr>
          <a:xfrm>
            <a:off x="519722" y="8792106"/>
            <a:ext cx="11623041" cy="749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4400" u="sng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latin typeface="Trebuchet MS"/>
                <a:ea typeface="Trebuchet MS"/>
                <a:cs typeface="Trebuchet MS"/>
                <a:sym typeface="Trebuchet M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effectLst/>
                <a:uFillTx/>
              </a:defRPr>
            </a:pPr>
            <a:r>
              <a:rPr u="sng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hlinkClick r:id="rId3" invalidUrl="" action="" tgtFrame="" tooltip="" history="1" highlightClick="0" endSnd="0"/>
              </a:rPr>
              <a:t>http://geotools.org/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55.png" descr="image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6879" y="270933"/>
            <a:ext cx="9028856" cy="8156556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http://worldwind.arc.nasa.gov/java/"/>
          <p:cNvSpPr txBox="1"/>
          <p:nvPr/>
        </p:nvSpPr>
        <p:spPr>
          <a:xfrm>
            <a:off x="2970106" y="8672152"/>
            <a:ext cx="65024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2400" u="sng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latin typeface="Trebuchet MS"/>
                <a:ea typeface="Trebuchet MS"/>
                <a:cs typeface="Trebuchet MS"/>
                <a:sym typeface="Trebuchet M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effectLst/>
                <a:uFillTx/>
              </a:defRPr>
            </a:pPr>
            <a:r>
              <a:rPr u="sng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hlinkClick r:id="rId3" invalidUrl="" action="" tgtFrame="" tooltip="" history="1" highlightClick="0" endSnd="0"/>
              </a:rPr>
              <a:t>http://worldwind.arc.nasa.gov/java/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Open Standar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Standards</a:t>
            </a:r>
          </a:p>
        </p:txBody>
      </p:sp>
      <p:sp>
        <p:nvSpPr>
          <p:cNvPr id="210" name="Open Geospatial Consortium (OGC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Geospatial Consortium (OGC)</a:t>
            </a:r>
          </a:p>
          <a:p>
            <a:pPr/>
            <a:r>
              <a:t>Standards to allow mapping applications to “talk to each other”</a:t>
            </a:r>
          </a:p>
          <a:p>
            <a:pPr/>
            <a:r>
              <a:t>New way to share all data type we talked about earlier in semester</a:t>
            </a:r>
          </a:p>
          <a:p>
            <a:pPr/>
            <a:r>
              <a:t>Rooted in raster, vector GIS data models</a:t>
            </a:r>
          </a:p>
          <a:p>
            <a:pPr/>
            <a:r>
              <a:t>XML based (in most cases)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Double-tap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http://www.opengeospatial.org/"/>
          <p:cNvSpPr txBox="1"/>
          <p:nvPr/>
        </p:nvSpPr>
        <p:spPr>
          <a:xfrm>
            <a:off x="3181182" y="8534267"/>
            <a:ext cx="6019292" cy="58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b="1">
                <a:effectLst/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b="0">
                <a:latin typeface="Arial"/>
                <a:ea typeface="Arial"/>
                <a:cs typeface="Arial"/>
                <a:sym typeface="Arial"/>
              </a:rPr>
              <a:t>http://www.opengeospatial.org/</a:t>
            </a:r>
          </a:p>
        </p:txBody>
      </p:sp>
      <p:pic>
        <p:nvPicPr>
          <p:cNvPr id="214" name="image56.png" descr="image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933" y="224824"/>
            <a:ext cx="10365459" cy="8597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“Mashups”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“Mashups”</a:t>
            </a:r>
          </a:p>
        </p:txBody>
      </p:sp>
      <p:sp>
        <p:nvSpPr>
          <p:cNvPr id="158" name="What is a mashup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 mashup?</a:t>
            </a:r>
          </a:p>
          <a:p>
            <a:pPr/>
            <a:r>
              <a:t>Heterogeneous data and software components combined to create a new application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WM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WMS</a:t>
            </a:r>
          </a:p>
        </p:txBody>
      </p:sp>
      <p:sp>
        <p:nvSpPr>
          <p:cNvPr id="217" name="Web Map Servi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Map Services</a:t>
            </a:r>
          </a:p>
          <a:p>
            <a:pPr/>
            <a:r>
              <a:t>XML based</a:t>
            </a:r>
          </a:p>
          <a:p>
            <a:pPr/>
            <a:r>
              <a:t>Official OGC Standard</a:t>
            </a:r>
          </a:p>
          <a:p>
            <a:pPr/>
            <a:r>
              <a:t>Defines protocols for sharing maps over the internet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57.png" descr="image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7279" y="-1"/>
            <a:ext cx="6610775" cy="4802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58.png" descr="image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5028071"/>
            <a:ext cx="6502401" cy="472553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Line"/>
          <p:cNvSpPr/>
          <p:nvPr/>
        </p:nvSpPr>
        <p:spPr>
          <a:xfrm flipH="1">
            <a:off x="4551679" y="4226560"/>
            <a:ext cx="1733975" cy="97536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  <p:sp>
        <p:nvSpPr>
          <p:cNvPr id="222" name="Rectangle"/>
          <p:cNvSpPr/>
          <p:nvPr/>
        </p:nvSpPr>
        <p:spPr>
          <a:xfrm>
            <a:off x="6285653" y="4064000"/>
            <a:ext cx="632178" cy="316089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50800" tIns="50800" rIns="50800" bIns="50800" anchor="ctr"/>
          <a:lstStyle/>
          <a:p>
            <a:pPr defTabSz="914400">
              <a:defRPr b="1" sz="6200">
                <a:solidFill>
                  <a:srgbClr val="000000"/>
                </a:solidFill>
                <a:effectLst/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223" name="image57.png" descr="image57.png"/>
          <p:cNvPicPr>
            <a:picLocks noChangeAspect="1"/>
          </p:cNvPicPr>
          <p:nvPr/>
        </p:nvPicPr>
        <p:blipFill>
          <a:blip r:embed="rId2">
            <a:extLst/>
          </a:blip>
          <a:srcRect l="1938" t="85197" r="89490" b="9401"/>
          <a:stretch>
            <a:fillRect/>
          </a:stretch>
        </p:blipFill>
        <p:spPr>
          <a:xfrm>
            <a:off x="1697848" y="1607537"/>
            <a:ext cx="2876410" cy="1316286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Closeup"/>
          <p:cNvSpPr txBox="1"/>
          <p:nvPr/>
        </p:nvSpPr>
        <p:spPr>
          <a:xfrm>
            <a:off x="2154459" y="3012413"/>
            <a:ext cx="1832238" cy="582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Closeup</a:t>
            </a:r>
          </a:p>
        </p:txBody>
      </p:sp>
      <p:sp>
        <p:nvSpPr>
          <p:cNvPr id="225" name="Rectangle"/>
          <p:cNvSpPr/>
          <p:nvPr/>
        </p:nvSpPr>
        <p:spPr>
          <a:xfrm>
            <a:off x="1806222" y="1679786"/>
            <a:ext cx="2528712" cy="1165014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lIns="50800" tIns="50800" rIns="50800" bIns="50800" anchor="ctr"/>
          <a:lstStyle/>
          <a:p>
            <a:pPr defTabSz="914400">
              <a:defRPr b="1" sz="6200">
                <a:solidFill>
                  <a:srgbClr val="000000"/>
                </a:solidFill>
                <a:effectLst/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26" name="Line"/>
          <p:cNvSpPr/>
          <p:nvPr/>
        </p:nvSpPr>
        <p:spPr>
          <a:xfrm flipH="1" flipV="1">
            <a:off x="4371057" y="2853830"/>
            <a:ext cx="1932659" cy="1174046"/>
          </a:xfrm>
          <a:prstGeom prst="line">
            <a:avLst/>
          </a:prstGeom>
          <a:ln w="12700">
            <a:solidFill>
              <a:srgbClr val="000000"/>
            </a:solidFill>
            <a:prstDash val="sysDot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sx="100000" sy="100000" kx="0" ky="0" algn="b" rotWithShape="0" blurRad="38100" dist="12700" dir="5400000">
                    <a:srgbClr val="000000">
                      <a:alpha val="8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eoR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GeoRSS</a:t>
            </a:r>
          </a:p>
        </p:txBody>
      </p:sp>
      <p:sp>
        <p:nvSpPr>
          <p:cNvPr id="229" name="GeoRSS – RSS with Geographic Component…"/>
          <p:cNvSpPr txBox="1"/>
          <p:nvPr>
            <p:ph type="body" sz="half" idx="1"/>
          </p:nvPr>
        </p:nvSpPr>
        <p:spPr>
          <a:xfrm>
            <a:off x="762000" y="2412999"/>
            <a:ext cx="11074399" cy="2570904"/>
          </a:xfrm>
          <a:prstGeom prst="rect">
            <a:avLst/>
          </a:prstGeom>
        </p:spPr>
        <p:txBody>
          <a:bodyPr/>
          <a:lstStyle/>
          <a:p>
            <a:pPr/>
            <a:r>
              <a:t>GeoRSS – RSS with Geographic Component </a:t>
            </a:r>
          </a:p>
          <a:p>
            <a:pPr/>
            <a:r>
              <a:t>GML – Geographic Markup Language</a:t>
            </a:r>
          </a:p>
        </p:txBody>
      </p:sp>
      <p:pic>
        <p:nvPicPr>
          <p:cNvPr id="230" name="image59.png" descr="image59.png"/>
          <p:cNvPicPr>
            <a:picLocks noChangeAspect="1"/>
          </p:cNvPicPr>
          <p:nvPr/>
        </p:nvPicPr>
        <p:blipFill>
          <a:blip r:embed="rId2">
            <a:extLst/>
          </a:blip>
          <a:srcRect l="20235" t="53246" r="46602" b="27180"/>
          <a:stretch>
            <a:fillRect/>
          </a:stretch>
        </p:blipFill>
        <p:spPr>
          <a:xfrm>
            <a:off x="2492573" y="4769442"/>
            <a:ext cx="8019628" cy="3350544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http://www2.monroecounty.gov/911/rss.php"/>
          <p:cNvSpPr txBox="1"/>
          <p:nvPr/>
        </p:nvSpPr>
        <p:spPr>
          <a:xfrm>
            <a:off x="352213" y="8243951"/>
            <a:ext cx="1189397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b="1" sz="2400" u="sng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effectLst/>
              </a:defRPr>
            </a:pPr>
            <a:r>
              <a:rPr u="sng">
                <a:hlinkClick r:id="rId3" invalidUrl="" action="" tgtFrame="" tooltip="" history="1" highlightClick="0" endSnd="0"/>
              </a:rPr>
              <a:t>http://www2.monroecounty.gov/911/rss.php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erver-based Data Import UR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Server-based Data Import URLs</a:t>
            </a:r>
          </a:p>
        </p:txBody>
      </p:sp>
      <p:sp>
        <p:nvSpPr>
          <p:cNvPr id="234" name="https://viewer.nationalmap.gov/services/…"/>
          <p:cNvSpPr txBox="1"/>
          <p:nvPr>
            <p:ph type="body" idx="1"/>
          </p:nvPr>
        </p:nvSpPr>
        <p:spPr>
          <a:xfrm>
            <a:off x="635564" y="2419350"/>
            <a:ext cx="11480801" cy="6362700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https://viewer.nationalmap.gov/services/</a:t>
            </a:r>
            <a:r>
              <a:t> </a:t>
            </a:r>
          </a:p>
          <a:p>
            <a:pPr/>
            <a:r>
              <a:t>WMS - </a:t>
            </a:r>
            <a:r>
              <a:rPr u="sng">
                <a:hlinkClick r:id="rId3" invalidUrl="" action="" tgtFrame="" tooltip="" history="1" highlightClick="0" endSnd="0"/>
              </a:rPr>
              <a:t>https://basemap.nationalmap.gov/arcgis/services/USGSTopo/MapServer/WMSServer?request=GetCapabilities&amp;service=WMS</a:t>
            </a:r>
            <a:br/>
            <a:endParaRPr sz="2800"/>
          </a:p>
          <a:p>
            <a:pPr marL="334682" indent="-334682">
              <a:spcBef>
                <a:spcPts val="400"/>
              </a:spcBef>
            </a:pPr>
            <a:r>
              <a:rPr sz="2800"/>
              <a:t>ArcGIS Server- </a:t>
            </a:r>
            <a:r>
              <a:rPr u="sng">
                <a:hlinkClick r:id="rId4" invalidUrl="" action="" tgtFrame="" tooltip="" history="1" highlightClick="0" endSnd="0"/>
              </a:rPr>
              <a:t>https://basemap.nationalmap.gov/arcgis/rest/services/USGSTopo/MapServer</a:t>
            </a:r>
            <a:r>
              <a:rPr sz="280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ArcGIS JavaScript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ArcGIS JavaScript API</a:t>
            </a:r>
          </a:p>
        </p:txBody>
      </p:sp>
      <p:sp>
        <p:nvSpPr>
          <p:cNvPr id="237" name="There have been many different viewer technologies and the latest is html5 and JavaScript which has replaced flex and silverligh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There have been many different viewer technologies and the latest is html5 and JavaScript which has replaced flex and silverlight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There are a few reasons</a:t>
            </a:r>
          </a:p>
          <a:p>
            <a:pPr lvl="1" marL="73151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No plugins needed</a:t>
            </a:r>
          </a:p>
          <a:p>
            <a:pPr lvl="1" marL="73151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Mobile friendly</a:t>
            </a:r>
          </a:p>
          <a:p>
            <a:pPr lvl="1" marL="73151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Robust tools</a:t>
            </a:r>
          </a:p>
          <a:p>
            <a:pPr lvl="1" marL="731519" indent="-365759" defTabSz="525779">
              <a:spcBef>
                <a:spcPts val="3700"/>
              </a:spcBef>
              <a:defRPr sz="3059">
                <a:effectLst>
                  <a:outerShdw sx="100000" sy="100000" kx="0" ky="0" algn="b" rotWithShape="0" blurRad="45720" dist="22860" dir="5400000">
                    <a:srgbClr val="000000"/>
                  </a:outerShdw>
                </a:effectLst>
              </a:defRPr>
            </a:pPr>
            <a:r>
              <a:t>Easily customizable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IMG_0008.PNG" descr="IMG_0008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3270" r="0" b="0"/>
          <a:stretch>
            <a:fillRect/>
          </a:stretch>
        </p:blipFill>
        <p:spPr>
          <a:xfrm>
            <a:off x="184150" y="766960"/>
            <a:ext cx="12636358" cy="821955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https://developers.arcgis.com/javascript/3/sandbox/sandbox.html"/>
          <p:cNvSpPr txBox="1"/>
          <p:nvPr/>
        </p:nvSpPr>
        <p:spPr>
          <a:xfrm>
            <a:off x="83490" y="8497441"/>
            <a:ext cx="12837819" cy="1256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https://developers.arcgis.com/javascript/3/sandbox/sandbox.html</a:t>
            </a:r>
            <a:r>
              <a:t> </a:t>
            </a:r>
          </a:p>
        </p:txBody>
      </p:sp>
      <p:pic>
        <p:nvPicPr>
          <p:cNvPr id="242" name="Screen Shot 2020-11-17 at 8.17.01 PM.png" descr="Screen Shot 2020-11-17 at 8.17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521" y="649318"/>
            <a:ext cx="12443758" cy="7011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Hands on Activ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Hands on Activity</a:t>
            </a:r>
          </a:p>
        </p:txBody>
      </p:sp>
      <p:sp>
        <p:nvSpPr>
          <p:cNvPr id="245" name="Using the JavaScript Sandbox we are going to make a basic web application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JavaScript Sandbox we are going to make a basic web application.  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https://developers.arcgis.com/javascript/jshelp/intro_firstmap_amd.html</a:t>
            </a:r>
          </a:p>
          <a:p>
            <a:pPr/>
            <a:r>
              <a:t>After you create your first application we will use an ArcGIS Web Map as a base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https://developers.arcgis.com/javascript/jshelp/intro_agstemplate_amd.html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Using an ArcGIS WebM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an ArcGIS WebMap</a:t>
            </a:r>
          </a:p>
        </p:txBody>
      </p:sp>
      <p:sp>
        <p:nvSpPr>
          <p:cNvPr id="248" name="Build it in ArcGIS Online…"/>
          <p:cNvSpPr txBox="1"/>
          <p:nvPr>
            <p:ph type="body" idx="1"/>
          </p:nvPr>
        </p:nvSpPr>
        <p:spPr>
          <a:xfrm>
            <a:off x="762000" y="2425700"/>
            <a:ext cx="11480800" cy="6362700"/>
          </a:xfrm>
          <a:prstGeom prst="rect">
            <a:avLst/>
          </a:prstGeom>
        </p:spPr>
        <p:txBody>
          <a:bodyPr anchor="t"/>
          <a:lstStyle/>
          <a:p>
            <a:pPr/>
            <a:r>
              <a:t>Build it in ArcGIS Online</a:t>
            </a:r>
          </a:p>
          <a:p>
            <a:pPr/>
            <a:r>
              <a:t>In your application change webmapId = "1a40fa5cc1ab4569b79f45444d728067"; to your webmapID</a:t>
            </a:r>
          </a:p>
          <a:p>
            <a:pPr/>
            <a:r>
              <a:t>To find the web map ID look at the URL</a:t>
            </a:r>
          </a:p>
          <a:p>
            <a:pPr/>
            <a:r>
              <a:t>https://ritarcgis.maps.arcgis.com/home/webmap/viewer.html?webmap=</a:t>
            </a:r>
            <a:r>
              <a:rPr b="1">
                <a:solidFill>
                  <a:schemeClr val="accent5">
                    <a:hueOff val="96663"/>
                    <a:satOff val="-16428"/>
                    <a:lumOff val="3004"/>
                  </a:schemeClr>
                </a:solidFill>
                <a:latin typeface="+mn-lt"/>
                <a:ea typeface="+mn-ea"/>
                <a:cs typeface="+mn-cs"/>
                <a:sym typeface="Helvetica Neue"/>
              </a:rPr>
              <a:t>a1c1954f39ce451c8d5711673c806f96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creen Shot 2020-11-17 at 8.15.46 PM.png" descr="Screen Shot 2020-11-17 at 8.15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228447"/>
            <a:ext cx="13004801" cy="72967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45.png" descr="image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9484" y="1584959"/>
            <a:ext cx="9990668" cy="780288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Mashups"/>
          <p:cNvSpPr txBox="1"/>
          <p:nvPr/>
        </p:nvSpPr>
        <p:spPr>
          <a:xfrm>
            <a:off x="948266" y="154375"/>
            <a:ext cx="1105408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Trebuchet MS"/>
                <a:ea typeface="Trebuchet MS"/>
                <a:cs typeface="Trebuchet MS"/>
                <a:sym typeface="Trebuchet MS"/>
              </a:rPr>
              <a:t>Mashups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Using the Applications Outside Of Sandb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the Applications Outside Of Sandbx</a:t>
            </a:r>
          </a:p>
        </p:txBody>
      </p:sp>
      <p:sp>
        <p:nvSpPr>
          <p:cNvPr id="253" name="Click Download or Copy the Code to a text edito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Download or Copy the Code to a text editor</a:t>
            </a:r>
          </a:p>
          <a:p>
            <a:pPr/>
            <a:r>
              <a:t>Change the extension to html</a:t>
            </a:r>
          </a:p>
          <a:p>
            <a:pPr/>
            <a:r>
              <a:t>Copy to your web folder</a:t>
            </a:r>
          </a:p>
          <a:p>
            <a:pPr/>
            <a:r>
              <a:t>type in url and see how it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iscussion Ass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Discussion Assignment </a:t>
            </a:r>
          </a:p>
        </p:txBody>
      </p:sp>
      <p:sp>
        <p:nvSpPr>
          <p:cNvPr id="256" name="Create a JavaScript Web Mapping Application using the esri JavaScript API and the sandbox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Create a JavaScript Web Mapping Application using the esri JavaScript API and the sandbox.</a:t>
            </a:r>
          </a:p>
          <a:p>
            <a:pPr/>
            <a:r>
              <a:t>I would suggest using the Webmap that you created for the hydrants because you already have it, but you can create a new one if you want.</a:t>
            </a:r>
          </a:p>
          <a:p>
            <a:pPr/>
            <a:r>
              <a:t>Post a screenshot of your sandbox application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46.png" descr="image4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6871" y="1639146"/>
            <a:ext cx="9990667" cy="7802881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Mapping Mashups"/>
          <p:cNvSpPr txBox="1"/>
          <p:nvPr/>
        </p:nvSpPr>
        <p:spPr>
          <a:xfrm>
            <a:off x="948266" y="140761"/>
            <a:ext cx="11054081" cy="1068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6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Mapping Mashups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eruse Examples -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>
                <a:latin typeface="Arial"/>
                <a:ea typeface="Arial"/>
                <a:cs typeface="Arial"/>
                <a:sym typeface="Arial"/>
              </a:rPr>
              <a:t>Peruse Examples -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SzTx/>
              <a:buNone/>
            </a:pPr>
            <a:r>
              <a:rPr u="sng">
                <a:hlinkClick r:id="rId2" invalidUrl="" action="" tgtFrame="" tooltip="" history="1" highlightClick="0" endSnd="0"/>
              </a:rPr>
              <a:t>http://googlemapsmania.blogspot.com</a:t>
            </a:r>
          </a:p>
        </p:txBody>
      </p:sp>
      <p:sp>
        <p:nvSpPr>
          <p:cNvPr id="169" name="Mashups"/>
          <p:cNvSpPr txBox="1"/>
          <p:nvPr/>
        </p:nvSpPr>
        <p:spPr>
          <a:xfrm>
            <a:off x="968587" y="506588"/>
            <a:ext cx="1105408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Helvetica Neue"/>
              </a:defRPr>
            </a:pPr>
            <a:r>
              <a:rPr b="0">
                <a:latin typeface="Trebuchet MS"/>
                <a:ea typeface="Trebuchet MS"/>
                <a:cs typeface="Trebuchet MS"/>
                <a:sym typeface="Trebuchet MS"/>
              </a:rPr>
              <a:t>Mashups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nabling Mashu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Enabling Mashups</a:t>
            </a:r>
          </a:p>
        </p:txBody>
      </p:sp>
      <p:sp>
        <p:nvSpPr>
          <p:cNvPr id="172" name="Many data/software components easy to incorporat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4211" indent="-454211">
              <a:spcBef>
                <a:spcPts val="600"/>
              </a:spcBef>
              <a:defRPr sz="3800"/>
            </a:pPr>
            <a:r>
              <a:t>Many data/software components easy to incorporate</a:t>
            </a:r>
          </a:p>
          <a:p>
            <a:pPr marL="454211" indent="-454211">
              <a:spcBef>
                <a:spcPts val="600"/>
              </a:spcBef>
              <a:defRPr sz="3800"/>
            </a:pPr>
            <a:r>
              <a:t>Some require programming (i.e javascript)</a:t>
            </a:r>
          </a:p>
          <a:p>
            <a:pPr marL="454211" indent="-454211">
              <a:spcBef>
                <a:spcPts val="600"/>
              </a:spcBef>
              <a:defRPr sz="3800"/>
            </a:pPr>
            <a:r>
              <a:t>Many do not</a:t>
            </a:r>
          </a:p>
          <a:p>
            <a:pPr marL="454211" indent="-454211">
              <a:spcBef>
                <a:spcPts val="600"/>
              </a:spcBef>
              <a:defRPr sz="3800"/>
            </a:pPr>
            <a:r>
              <a:t>Commercial open API and open source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Open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API</a:t>
            </a:r>
          </a:p>
        </p:txBody>
      </p:sp>
      <p:sp>
        <p:nvSpPr>
          <p:cNvPr id="175" name="API – Application Programming Interfa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API – Application Programming Interface</a:t>
            </a:r>
          </a:p>
          <a:p>
            <a:pPr/>
            <a:r>
              <a:t>Closed source code</a:t>
            </a:r>
          </a:p>
          <a:p>
            <a:pPr/>
            <a:r>
              <a:t>Accessible to the public for use though</a:t>
            </a:r>
          </a:p>
          <a:p>
            <a:pPr/>
            <a:r>
              <a:t>Google Maps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Double-tap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https://developers.google.com/maps/"/>
          <p:cNvSpPr txBox="1"/>
          <p:nvPr/>
        </p:nvSpPr>
        <p:spPr>
          <a:xfrm>
            <a:off x="2638743" y="8798559"/>
            <a:ext cx="7688934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b="1" sz="3400" u="sng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latin typeface="Trebuchet MS"/>
                <a:ea typeface="Trebuchet MS"/>
                <a:cs typeface="Trebuchet MS"/>
                <a:sym typeface="Trebuchet MS"/>
                <a:hlinkClick r:id="rId2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effectLst/>
                <a:uFillTx/>
              </a:defRPr>
            </a:pPr>
            <a:r>
              <a:rPr u="sng">
                <a:solidFill>
                  <a:srgbClr val="0033CC"/>
                </a:solidFill>
                <a:uFill>
                  <a:solidFill>
                    <a:srgbClr val="0033CC"/>
                  </a:solidFill>
                </a:uFill>
                <a:hlinkClick r:id="rId2" invalidUrl="" action="" tgtFrame="" tooltip="" history="1" highlightClick="0" endSnd="0"/>
              </a:rPr>
              <a:t>https://developers.google.com/maps/</a:t>
            </a:r>
          </a:p>
        </p:txBody>
      </p:sp>
      <p:pic>
        <p:nvPicPr>
          <p:cNvPr id="179" name="image47.png" descr="image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861" y="989104"/>
            <a:ext cx="12270041" cy="7409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ouble-tap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Double-tap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3" name="http://www.microsoft.com/maps/"/>
          <p:cNvSpPr txBox="1"/>
          <p:nvPr/>
        </p:nvSpPr>
        <p:spPr>
          <a:xfrm>
            <a:off x="4027582" y="8421274"/>
            <a:ext cx="4778045" cy="461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http://www.microsoft.com/maps/</a:t>
            </a:r>
          </a:p>
        </p:txBody>
      </p:sp>
      <p:pic>
        <p:nvPicPr>
          <p:cNvPr id="184" name="image48.png" descr="image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5359" y="304073"/>
            <a:ext cx="11311249" cy="8130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